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81" r:id="rId5"/>
    <p:sldId id="273" r:id="rId6"/>
    <p:sldId id="261" r:id="rId7"/>
    <p:sldId id="272" r:id="rId8"/>
    <p:sldId id="279" r:id="rId9"/>
    <p:sldId id="274" r:id="rId10"/>
    <p:sldId id="275" r:id="rId11"/>
    <p:sldId id="276" r:id="rId12"/>
    <p:sldId id="277" r:id="rId13"/>
    <p:sldId id="278" r:id="rId14"/>
    <p:sldId id="282" r:id="rId15"/>
    <p:sldId id="280" r:id="rId16"/>
    <p:sldId id="271" r:id="rId1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C0404"/>
    <a:srgbClr val="2E869D"/>
    <a:srgbClr val="2E75B6"/>
    <a:srgbClr val="C1A899"/>
    <a:srgbClr val="99A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4e1f773c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4e1f773c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758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4e1f773c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4e1f773c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170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69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l="40000"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2350175"/>
            <a:ext cx="8222100" cy="15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Loan Credit Bank</a:t>
            </a:r>
            <a:br>
              <a:rPr lang="en-US" sz="2400" dirty="0">
                <a:solidFill>
                  <a:srgbClr val="002060"/>
                </a:solidFill>
              </a:rPr>
            </a:br>
            <a:r>
              <a:rPr lang="en-US" sz="1800" dirty="0">
                <a:solidFill>
                  <a:srgbClr val="002060"/>
                </a:solidFill>
              </a:rPr>
              <a:t>Gilang Arito</a:t>
            </a:r>
            <a:endParaRPr sz="2400" dirty="0">
              <a:solidFill>
                <a:srgbClr val="002060"/>
              </a:solidFill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932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Blank-space Academi Week 2</a:t>
            </a:r>
            <a:endParaRPr dirty="0">
              <a:solidFill>
                <a:srgbClr val="002060"/>
              </a:solidFill>
            </a:endParaRPr>
          </a:p>
        </p:txBody>
      </p:sp>
      <p:cxnSp>
        <p:nvCxnSpPr>
          <p:cNvPr id="69" name="Google Shape;69;p13"/>
          <p:cNvCxnSpPr/>
          <p:nvPr/>
        </p:nvCxnSpPr>
        <p:spPr>
          <a:xfrm>
            <a:off x="460950" y="3932130"/>
            <a:ext cx="822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19D2-D01F-4452-9A17-3532EAE1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Numerical Parameters: The loan credit default varies greatly by parameters that affect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EEB30-1FC3-4A5F-82C7-A09710F910B7}"/>
              </a:ext>
            </a:extLst>
          </p:cNvPr>
          <p:cNvSpPr txBox="1"/>
          <p:nvPr/>
        </p:nvSpPr>
        <p:spPr>
          <a:xfrm>
            <a:off x="2530550" y="4105269"/>
            <a:ext cx="2492152" cy="646331"/>
          </a:xfrm>
          <a:prstGeom prst="rect">
            <a:avLst/>
          </a:prstGeom>
          <a:solidFill>
            <a:srgbClr val="2E75B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Duration in Month &amp; Credit Amount is the parameter that affects the default process most</a:t>
            </a:r>
          </a:p>
        </p:txBody>
      </p:sp>
      <p:pic>
        <p:nvPicPr>
          <p:cNvPr id="6" name="Picture 5" descr="Chart, waterfall chart&#10;&#10;Description automatically generated">
            <a:extLst>
              <a:ext uri="{FF2B5EF4-FFF2-40B4-BE49-F238E27FC236}">
                <a16:creationId xmlns:a16="http://schemas.microsoft.com/office/drawing/2014/main" id="{6E57FFF1-439B-4D05-9E44-7AD0A60E6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821" y="1195980"/>
            <a:ext cx="4580357" cy="27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68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19D2-D01F-4452-9A17-3532EAE1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Numerical Parameters: The loan credit default varies greatly by parameters that affect 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6AB2BB-503A-4123-A1A8-95428630977C}"/>
              </a:ext>
            </a:extLst>
          </p:cNvPr>
          <p:cNvSpPr txBox="1"/>
          <p:nvPr/>
        </p:nvSpPr>
        <p:spPr>
          <a:xfrm>
            <a:off x="5326912" y="4108950"/>
            <a:ext cx="1535266" cy="85645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Status &amp; Other Debtors is the least affects the default process</a:t>
            </a:r>
          </a:p>
        </p:txBody>
      </p:sp>
      <p:pic>
        <p:nvPicPr>
          <p:cNvPr id="9" name="Picture 8" descr="Chart, waterfall chart&#10;&#10;Description automatically generated">
            <a:extLst>
              <a:ext uri="{FF2B5EF4-FFF2-40B4-BE49-F238E27FC236}">
                <a16:creationId xmlns:a16="http://schemas.microsoft.com/office/drawing/2014/main" id="{8C5B6AAD-F2FB-452D-8409-2E2A38486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821" y="1195980"/>
            <a:ext cx="4580357" cy="27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51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2FEE2-37B3-4214-9D2E-FB62E8B9E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Parameter have a negative weak relationship toward credit default process 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D3F64CBE-2ED0-40DF-A859-57D980AE5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47" y="960450"/>
            <a:ext cx="7769705" cy="322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0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76C76-1D94-4D8C-9A3C-C237E8EC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Categorical Parameters: Parameter that is not affecting the loan credit default</a:t>
            </a:r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7C2E8D64-46C7-403C-8898-16F35EFA0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821" y="1195980"/>
            <a:ext cx="4580357" cy="2751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78DC24-02C6-4A6B-B789-7CF28A8A02DB}"/>
              </a:ext>
            </a:extLst>
          </p:cNvPr>
          <p:cNvSpPr txBox="1"/>
          <p:nvPr/>
        </p:nvSpPr>
        <p:spPr>
          <a:xfrm>
            <a:off x="7112137" y="2248583"/>
            <a:ext cx="1641548" cy="646331"/>
          </a:xfrm>
          <a:prstGeom prst="rect">
            <a:avLst/>
          </a:prstGeom>
          <a:solidFill>
            <a:srgbClr val="FC040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 parameters don’t affect the default process</a:t>
            </a:r>
          </a:p>
        </p:txBody>
      </p:sp>
    </p:spTree>
    <p:extLst>
      <p:ext uri="{BB962C8B-B14F-4D97-AF65-F5344CB8AC3E}">
        <p14:creationId xmlns:p14="http://schemas.microsoft.com/office/powerpoint/2010/main" val="2500792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71C2-23E9-4969-B5B4-579FA5F76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01" y="1830600"/>
            <a:ext cx="4045200" cy="1482300"/>
          </a:xfrm>
        </p:spPr>
        <p:txBody>
          <a:bodyPr/>
          <a:lstStyle/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Is the available data and parameters enough to know what is affecting the credit default or not?</a:t>
            </a:r>
            <a:endParaRPr lang="en-US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C5B4DF-EB66-4F85-9736-30DE56C65D5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No, because the observed parameter does not have a strong correlation with the measured parameter (default parameter). So my suggestion is to get more applicant data.</a:t>
            </a:r>
          </a:p>
        </p:txBody>
      </p:sp>
    </p:spTree>
    <p:extLst>
      <p:ext uri="{BB962C8B-B14F-4D97-AF65-F5344CB8AC3E}">
        <p14:creationId xmlns:p14="http://schemas.microsoft.com/office/powerpoint/2010/main" val="4236272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22D7-C680-434D-9323-62F5D5D94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3D93A1-A276-4C69-A807-3421E18D240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939500" y="724199"/>
            <a:ext cx="3939000" cy="4177409"/>
          </a:xfrm>
        </p:spPr>
        <p:txBody>
          <a:bodyPr/>
          <a:lstStyle/>
          <a:p>
            <a:r>
              <a:rPr lang="en-US" sz="1600" dirty="0"/>
              <a:t>12 categorical values affect the default process</a:t>
            </a:r>
          </a:p>
          <a:p>
            <a:r>
              <a:rPr lang="en-US" sz="1600" dirty="0"/>
              <a:t>3 numeric values affect the default process</a:t>
            </a:r>
          </a:p>
          <a:p>
            <a:r>
              <a:rPr lang="en-US" sz="1600" dirty="0"/>
              <a:t>Account Check Status &amp; Credit History are the parameters that most influence the default process in categorical values.</a:t>
            </a:r>
          </a:p>
          <a:p>
            <a:r>
              <a:rPr lang="en-US" sz="1600" dirty="0"/>
              <a:t>On numeric values, Duration in Month &amp; Credit Amount are the parameters that most influence the default process</a:t>
            </a:r>
          </a:p>
          <a:p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should get more data to know what is affecting the credit default or not</a:t>
            </a:r>
          </a:p>
        </p:txBody>
      </p:sp>
    </p:spTree>
    <p:extLst>
      <p:ext uri="{BB962C8B-B14F-4D97-AF65-F5344CB8AC3E}">
        <p14:creationId xmlns:p14="http://schemas.microsoft.com/office/powerpoint/2010/main" val="2761224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l="40000"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2350175"/>
            <a:ext cx="8222100" cy="15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Thank You</a:t>
            </a:r>
            <a:endParaRPr sz="2400" dirty="0">
              <a:solidFill>
                <a:srgbClr val="002060"/>
              </a:solidFill>
            </a:endParaRP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932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Blank-space Academi Week 2</a:t>
            </a:r>
            <a:endParaRPr dirty="0">
              <a:solidFill>
                <a:srgbClr val="002060"/>
              </a:solidFill>
            </a:endParaRPr>
          </a:p>
        </p:txBody>
      </p:sp>
      <p:cxnSp>
        <p:nvCxnSpPr>
          <p:cNvPr id="69" name="Google Shape;69;p13"/>
          <p:cNvCxnSpPr/>
          <p:nvPr/>
        </p:nvCxnSpPr>
        <p:spPr>
          <a:xfrm>
            <a:off x="460950" y="3932130"/>
            <a:ext cx="822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28683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8185200" cy="39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Mission statement: </a:t>
            </a:r>
            <a:endParaRPr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To present insight to the loan manager about </a:t>
            </a:r>
            <a:r>
              <a:rPr lang="en-US" sz="2400" dirty="0"/>
              <a:t>parameters that are affecting the loan credit default.</a:t>
            </a: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1173177" y="2029489"/>
            <a:ext cx="6797646" cy="22660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To minimize loss, banks need to be able to create approval decisions to determine customers who will default if given a loan, and who will keep paying. 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An applicant’s demographic, socio-economic profiles, and past behaviors are considered by loan managers before a decision is taken regarding his/her loan application.</a:t>
            </a:r>
            <a:endParaRPr lang="en-US" sz="1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305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Questions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5109B2-27E3-49B1-9FAE-91D9B570BF43}"/>
              </a:ext>
            </a:extLst>
          </p:cNvPr>
          <p:cNvSpPr txBox="1"/>
          <p:nvPr/>
        </p:nvSpPr>
        <p:spPr>
          <a:xfrm>
            <a:off x="101009" y="2456122"/>
            <a:ext cx="89419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1. What Parameters are affecting the loan credit default? Is there any parameter that affects the default process the most (or no parameter at all)?</a:t>
            </a:r>
          </a:p>
          <a:p>
            <a:pPr algn="ctr"/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2. Is the available data and parameters enough to know what is affecting the credit default or not?</a:t>
            </a:r>
          </a:p>
        </p:txBody>
      </p:sp>
    </p:spTree>
    <p:extLst>
      <p:ext uri="{BB962C8B-B14F-4D97-AF65-F5344CB8AC3E}">
        <p14:creationId xmlns:p14="http://schemas.microsoft.com/office/powerpoint/2010/main" val="1781353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305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Credit Data</a:t>
            </a:r>
            <a:endParaRPr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5B55700-FC8B-479C-8867-F579989F0F24}"/>
              </a:ext>
            </a:extLst>
          </p:cNvPr>
          <p:cNvGrpSpPr/>
          <p:nvPr/>
        </p:nvGrpSpPr>
        <p:grpSpPr>
          <a:xfrm>
            <a:off x="2643702" y="2348465"/>
            <a:ext cx="3850863" cy="1655273"/>
            <a:chOff x="2918637" y="2393200"/>
            <a:chExt cx="2836235" cy="1123255"/>
          </a:xfrm>
        </p:grpSpPr>
        <p:pic>
          <p:nvPicPr>
            <p:cNvPr id="3" name="Graphic 2" descr="Users with solid fill">
              <a:extLst>
                <a:ext uri="{FF2B5EF4-FFF2-40B4-BE49-F238E27FC236}">
                  <a16:creationId xmlns:a16="http://schemas.microsoft.com/office/drawing/2014/main" id="{2C92DC42-8718-405A-826E-FE57C2E29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40103" y="2393200"/>
              <a:ext cx="914400" cy="914400"/>
            </a:xfrm>
            <a:prstGeom prst="rect">
              <a:avLst/>
            </a:prstGeom>
          </p:spPr>
        </p:pic>
        <p:pic>
          <p:nvPicPr>
            <p:cNvPr id="5" name="Graphic 4" descr="Paper with solid fill">
              <a:extLst>
                <a:ext uri="{FF2B5EF4-FFF2-40B4-BE49-F238E27FC236}">
                  <a16:creationId xmlns:a16="http://schemas.microsoft.com/office/drawing/2014/main" id="{6FFCED99-F0FD-42C7-AA07-C17128D88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62177" y="2393200"/>
              <a:ext cx="914400" cy="914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00513F-3012-4FDA-B93D-7F0736D4A625}"/>
                </a:ext>
              </a:extLst>
            </p:cNvPr>
            <p:cNvSpPr txBox="1"/>
            <p:nvPr/>
          </p:nvSpPr>
          <p:spPr>
            <a:xfrm>
              <a:off x="2918637" y="3307600"/>
              <a:ext cx="1201479" cy="208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22 Features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405A9A-47CB-44DD-941D-138C24E27119}"/>
                </a:ext>
              </a:extLst>
            </p:cNvPr>
            <p:cNvSpPr txBox="1"/>
            <p:nvPr/>
          </p:nvSpPr>
          <p:spPr>
            <a:xfrm>
              <a:off x="4239732" y="3307600"/>
              <a:ext cx="1515140" cy="208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1000 Applicants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602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The insight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Type of Parameters Affect Loan Credit Default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 dirty="0"/>
              <a:t>The Most Parameter Affect the Loan Credit Default</a:t>
            </a:r>
            <a:endParaRPr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19D2-D01F-4452-9A17-3532EAE1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Categorical Parameters: The loan credit default varies greatly by parameters that affect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EEB30-1FC3-4A5F-82C7-A09710F910B7}"/>
              </a:ext>
            </a:extLst>
          </p:cNvPr>
          <p:cNvSpPr txBox="1"/>
          <p:nvPr/>
        </p:nvSpPr>
        <p:spPr>
          <a:xfrm>
            <a:off x="7296236" y="768381"/>
            <a:ext cx="1779770" cy="1015663"/>
          </a:xfrm>
          <a:prstGeom prst="rect">
            <a:avLst/>
          </a:prstGeom>
          <a:solidFill>
            <a:srgbClr val="2E75B6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Account Check Status &amp; Credit History is the parameter that affects the default process most</a:t>
            </a:r>
          </a:p>
        </p:txBody>
      </p:sp>
      <p:pic>
        <p:nvPicPr>
          <p:cNvPr id="7" name="Picture 6" descr="Chart, table&#10;&#10;Description automatically generated">
            <a:extLst>
              <a:ext uri="{FF2B5EF4-FFF2-40B4-BE49-F238E27FC236}">
                <a16:creationId xmlns:a16="http://schemas.microsoft.com/office/drawing/2014/main" id="{A686D0CD-8F09-42BA-8175-CA0CEEFD7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864" y="768381"/>
            <a:ext cx="5569372" cy="417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81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19D2-D01F-4452-9A17-3532EAE1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Categorical Parameters: The loan credit default varies greatly by parameters that affect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EEB30-1FC3-4A5F-82C7-A09710F910B7}"/>
              </a:ext>
            </a:extLst>
          </p:cNvPr>
          <p:cNvSpPr txBox="1"/>
          <p:nvPr/>
        </p:nvSpPr>
        <p:spPr>
          <a:xfrm>
            <a:off x="7296236" y="2347099"/>
            <a:ext cx="1779770" cy="1200329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weak relationship category has the greatest number of parameters in a relationship category (8 parameters)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44F6B423-496C-45C2-BDF8-A1F1D222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93" y="773802"/>
            <a:ext cx="5450113" cy="40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90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E19D2-D01F-4452-9A17-3532EAE1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Categorical Parameters: The loan credit default varies greatly by parameters that affect 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EEB30-1FC3-4A5F-82C7-A09710F910B7}"/>
              </a:ext>
            </a:extLst>
          </p:cNvPr>
          <p:cNvSpPr txBox="1"/>
          <p:nvPr/>
        </p:nvSpPr>
        <p:spPr>
          <a:xfrm>
            <a:off x="7377950" y="3689498"/>
            <a:ext cx="1766049" cy="1194620"/>
          </a:xfrm>
          <a:prstGeom prst="rect">
            <a:avLst/>
          </a:prstGeom>
          <a:solidFill>
            <a:srgbClr val="FC040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 Status &amp; Other Debtors is the least affects the default process. Will this parameter be preserved or deleted?</a:t>
            </a:r>
          </a:p>
        </p:txBody>
      </p:sp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4DB53721-E65F-4145-87C8-3EB3D8F99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49" y="679150"/>
            <a:ext cx="5611902" cy="420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73069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466</Words>
  <Application>Microsoft Office PowerPoint</Application>
  <PresentationFormat>On-screen Show (16:9)</PresentationFormat>
  <Paragraphs>39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Roboto</vt:lpstr>
      <vt:lpstr>Arial</vt:lpstr>
      <vt:lpstr>Material</vt:lpstr>
      <vt:lpstr>Loan Credit Bank Gilang Arito</vt:lpstr>
      <vt:lpstr>Mission statement:  To present insight to the loan manager about parameters that are affecting the loan credit default.</vt:lpstr>
      <vt:lpstr>The problem</vt:lpstr>
      <vt:lpstr>Business Questions</vt:lpstr>
      <vt:lpstr>Credit Data</vt:lpstr>
      <vt:lpstr>The insight</vt:lpstr>
      <vt:lpstr>Categorical Parameters: The loan credit default varies greatly by parameters that affect it</vt:lpstr>
      <vt:lpstr>Categorical Parameters: The loan credit default varies greatly by parameters that affect it</vt:lpstr>
      <vt:lpstr>Categorical Parameters: The loan credit default varies greatly by parameters that affect it</vt:lpstr>
      <vt:lpstr>Numerical Parameters: The loan credit default varies greatly by parameters that affect it</vt:lpstr>
      <vt:lpstr>Numerical Parameters: The loan credit default varies greatly by parameters that affect it</vt:lpstr>
      <vt:lpstr>Age Parameter have a negative weak relationship toward credit default process </vt:lpstr>
      <vt:lpstr>Categorical Parameters: Parameter that is not affecting the loan credit default</vt:lpstr>
      <vt:lpstr>Is the available data and parameters enough to know what is affecting the credit default or not?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BLANK-SPACE.IO  DA Placement Test Scholarship</dc:title>
  <cp:lastModifiedBy>Gilang Arito</cp:lastModifiedBy>
  <cp:revision>30</cp:revision>
  <dcterms:modified xsi:type="dcterms:W3CDTF">2021-05-28T13:55:39Z</dcterms:modified>
</cp:coreProperties>
</file>